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225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theme/theme21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Default Extension="png" ContentType="image/png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219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222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Layouts/slideLayout227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Layouts/slideLayout16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slideLayouts/slideLayout217.xml" ContentType="application/vnd.openxmlformats-officedocument.presentationml.slideLayout+xml"/>
  <Override PartName="/ppt/slideMasters/slideMaster21.xml" ContentType="application/vnd.openxmlformats-officedocument.presentationml.slideMaster+xml"/>
  <Override PartName="/ppt/slideLayouts/slideLayout206.xml" ContentType="application/vnd.openxmlformats-officedocument.presentationml.slideLayout+xml"/>
  <Override PartName="/ppt/slideLayouts/slideLayout224.xml" ContentType="application/vnd.openxmlformats-officedocument.presentationml.slideLayout+xml"/>
  <Default Extension="tiff" ContentType="image/tiff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215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  <p:sldMasterId id="2147483662" r:id="rId15"/>
    <p:sldMasterId id="2147483663" r:id="rId16"/>
    <p:sldMasterId id="2147483664" r:id="rId17"/>
    <p:sldMasterId id="2147483665" r:id="rId18"/>
    <p:sldMasterId id="2147483666" r:id="rId19"/>
    <p:sldMasterId id="2147483667" r:id="rId20"/>
    <p:sldMasterId id="2147483668" r:id="rId21"/>
  </p:sldMasterIdLst>
  <p:sldIdLst>
    <p:sldId id="256" r:id="rId22"/>
    <p:sldId id="257" r:id="rId23"/>
    <p:sldId id="258" r:id="rId24"/>
    <p:sldId id="259" r:id="rId25"/>
    <p:sldId id="260" r:id="rId26"/>
    <p:sldId id="261" r:id="rId27"/>
    <p:sldId id="262" r:id="rId28"/>
    <p:sldId id="263" r:id="rId29"/>
    <p:sldId id="264" r:id="rId30"/>
    <p:sldId id="265" r:id="rId31"/>
    <p:sldId id="266" r:id="rId32"/>
    <p:sldId id="267" r:id="rId33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Helvetica Neue Light" charset="0"/>
        <a:ea typeface="ヒラギノ角ゴ ProN W3" charset="0"/>
        <a:cs typeface="ヒラギノ角ゴ ProN W3" charset="0"/>
        <a:sym typeface="Helvetica Neue Light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Helvetica Neue Light" charset="0"/>
        <a:ea typeface="ヒラギノ角ゴ ProN W3" charset="0"/>
        <a:cs typeface="ヒラギノ角ゴ ProN W3" charset="0"/>
        <a:sym typeface="Helvetica Neue Light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Helvetica Neue Light" charset="0"/>
        <a:ea typeface="ヒラギノ角ゴ ProN W3" charset="0"/>
        <a:cs typeface="ヒラギノ角ゴ ProN W3" charset="0"/>
        <a:sym typeface="Helvetica Neue Light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Helvetica Neue Light" charset="0"/>
        <a:ea typeface="ヒラギノ角ゴ ProN W3" charset="0"/>
        <a:cs typeface="ヒラギノ角ゴ ProN W3" charset="0"/>
        <a:sym typeface="Helvetica Neue Light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Helvetica Neue Light" charset="0"/>
        <a:ea typeface="ヒラギノ角ゴ ProN W3" charset="0"/>
        <a:cs typeface="ヒラギノ角ゴ ProN W3" charset="0"/>
        <a:sym typeface="Helvetica Neue Light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Helvetica Neue Light" charset="0"/>
        <a:ea typeface="ヒラギノ角ゴ ProN W3" charset="0"/>
        <a:cs typeface="ヒラギノ角ゴ ProN W3" charset="0"/>
        <a:sym typeface="Helvetica Neue Light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Helvetica Neue Light" charset="0"/>
        <a:ea typeface="ヒラギノ角ゴ ProN W3" charset="0"/>
        <a:cs typeface="ヒラギノ角ゴ ProN W3" charset="0"/>
        <a:sym typeface="Helvetica Neue Light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Helvetica Neue Light" charset="0"/>
        <a:ea typeface="ヒラギノ角ゴ ProN W3" charset="0"/>
        <a:cs typeface="ヒラギノ角ゴ ProN W3" charset="0"/>
        <a:sym typeface="Helvetica Neue Light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Helvetica Neue Light" charset="0"/>
        <a:ea typeface="ヒラギノ角ゴ ProN W3" charset="0"/>
        <a:cs typeface="ヒラギノ角ゴ ProN W3" charset="0"/>
        <a:sym typeface="Helvetica Neue Light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470" y="-10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21" Type="http://schemas.openxmlformats.org/officeDocument/2006/relationships/slideMaster" Target="slideMasters/slideMaster2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slide" Target="slides/slide1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51300" cy="81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5500" y="8813800"/>
            <a:ext cx="4051300" cy="81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67850" y="1320800"/>
            <a:ext cx="2965450" cy="6870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1320800"/>
            <a:ext cx="8743950" cy="6870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4188" y="390525"/>
            <a:ext cx="2979737" cy="92360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9988" cy="9236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2463800" cy="6565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7700" y="2324100"/>
            <a:ext cx="2463800" cy="6565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67850" y="330200"/>
            <a:ext cx="2965450" cy="855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30200"/>
            <a:ext cx="8743950" cy="855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69300" y="2324100"/>
            <a:ext cx="1955800" cy="6565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77500" y="2324100"/>
            <a:ext cx="1955800" cy="6565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67850" y="330200"/>
            <a:ext cx="2965450" cy="855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30200"/>
            <a:ext cx="8743950" cy="855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863600"/>
            <a:ext cx="5854700" cy="802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863600"/>
            <a:ext cx="5854700" cy="802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67850" y="390525"/>
            <a:ext cx="2965450" cy="84994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90525"/>
            <a:ext cx="8743950" cy="8499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5854700" cy="6565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324100"/>
            <a:ext cx="5854700" cy="6565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67850" y="330200"/>
            <a:ext cx="2965450" cy="838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30200"/>
            <a:ext cx="8743950" cy="8382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5854700" cy="6565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324100"/>
            <a:ext cx="5854700" cy="6565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67850" y="330200"/>
            <a:ext cx="2965450" cy="855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30200"/>
            <a:ext cx="8743950" cy="855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5016500"/>
            <a:ext cx="2463800" cy="317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7700" y="5016500"/>
            <a:ext cx="2463800" cy="317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81500" y="1320800"/>
            <a:ext cx="1270000" cy="6870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1320800"/>
            <a:ext cx="3657600" cy="6870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48600" y="8470900"/>
            <a:ext cx="2400300" cy="50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01300" y="8470900"/>
            <a:ext cx="2400300" cy="50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53625" y="7785100"/>
            <a:ext cx="2847975" cy="1701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9700" y="7785100"/>
            <a:ext cx="8391525" cy="1701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67850" y="2276475"/>
            <a:ext cx="2965450" cy="6435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2276475"/>
            <a:ext cx="87439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51300" cy="81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5500" y="8813800"/>
            <a:ext cx="4051300" cy="81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67850" y="330200"/>
            <a:ext cx="2965450" cy="855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30200"/>
            <a:ext cx="8743950" cy="855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4188" y="390525"/>
            <a:ext cx="2979737" cy="92360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9988" cy="9236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51300" cy="81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5500" y="8813800"/>
            <a:ext cx="4051300" cy="81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4188" y="390525"/>
            <a:ext cx="2979737" cy="92360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9988" cy="9236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2200" y="1460500"/>
            <a:ext cx="5334000" cy="76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460500"/>
            <a:ext cx="5334000" cy="76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07500" y="355600"/>
            <a:ext cx="2705100" cy="1866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92200" y="355600"/>
            <a:ext cx="7962900" cy="1866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2200" y="2578100"/>
            <a:ext cx="5334000" cy="609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578100"/>
            <a:ext cx="5334000" cy="609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5016500"/>
            <a:ext cx="5854700" cy="317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16500"/>
            <a:ext cx="5854700" cy="317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07500" y="254000"/>
            <a:ext cx="2705100" cy="8420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92200" y="254000"/>
            <a:ext cx="7962900" cy="8420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51300" cy="81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5500" y="8813800"/>
            <a:ext cx="4051300" cy="81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4188" y="390525"/>
            <a:ext cx="2979737" cy="92360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9988" cy="9236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51300" cy="81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5500" y="8813800"/>
            <a:ext cx="4051300" cy="81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4188" y="390525"/>
            <a:ext cx="2979737" cy="92360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9988" cy="9236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51300" cy="81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5500" y="8813800"/>
            <a:ext cx="4051300" cy="81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4188" y="390525"/>
            <a:ext cx="2979737" cy="92360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9988" cy="9236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51300" cy="81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5500" y="8813800"/>
            <a:ext cx="4051300" cy="81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4188" y="390525"/>
            <a:ext cx="2979737" cy="92360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9988" cy="9236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2463800" cy="6565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7700" y="2324100"/>
            <a:ext cx="2463800" cy="6565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81500" y="330200"/>
            <a:ext cx="1270000" cy="855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30200"/>
            <a:ext cx="3657600" cy="855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5016500"/>
            <a:ext cx="11861800" cy="317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647700" y="4749800"/>
            <a:ext cx="11709400" cy="0"/>
          </a:xfrm>
          <a:prstGeom prst="line">
            <a:avLst/>
          </a:prstGeom>
          <a:noFill/>
          <a:ln w="12700" cap="flat">
            <a:solidFill>
              <a:srgbClr val="888888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1320800"/>
            <a:ext cx="11861800" cy="317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55000" cy="812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10242" name="Line 2"/>
          <p:cNvSpPr>
            <a:spLocks noChangeShapeType="1"/>
          </p:cNvSpPr>
          <p:nvPr/>
        </p:nvSpPr>
        <p:spPr bwMode="auto">
          <a:xfrm flipH="1">
            <a:off x="6488113" y="519113"/>
            <a:ext cx="1587" cy="7964487"/>
          </a:xfrm>
          <a:prstGeom prst="line">
            <a:avLst/>
          </a:prstGeom>
          <a:noFill/>
          <a:ln w="12700" cap="flat">
            <a:solidFill>
              <a:srgbClr val="9A9A9A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243" name="Line 3"/>
          <p:cNvSpPr>
            <a:spLocks noChangeShapeType="1"/>
          </p:cNvSpPr>
          <p:nvPr/>
        </p:nvSpPr>
        <p:spPr bwMode="auto">
          <a:xfrm>
            <a:off x="6488113" y="4476750"/>
            <a:ext cx="5995987" cy="0"/>
          </a:xfrm>
          <a:prstGeom prst="line">
            <a:avLst/>
          </a:prstGeom>
          <a:noFill/>
          <a:ln w="12700" cap="flat">
            <a:solidFill>
              <a:srgbClr val="9A9A9A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ransition/>
  <p:txStyles>
    <p:titleStyle>
      <a:lvl1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5080000" cy="6565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30200"/>
            <a:ext cx="11861800" cy="1397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  <p:sp>
        <p:nvSpPr>
          <p:cNvPr id="11267" name="Line 3"/>
          <p:cNvSpPr>
            <a:spLocks noChangeShapeType="1"/>
          </p:cNvSpPr>
          <p:nvPr/>
        </p:nvSpPr>
        <p:spPr bwMode="auto">
          <a:xfrm>
            <a:off x="647700" y="1968500"/>
            <a:ext cx="11709400" cy="0"/>
          </a:xfrm>
          <a:prstGeom prst="line">
            <a:avLst/>
          </a:prstGeom>
          <a:noFill/>
          <a:ln w="12700" cap="flat">
            <a:solidFill>
              <a:srgbClr val="888888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2667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marL="6604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marL="11049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marL="15494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marL="19939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24511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6pPr>
      <a:lvl7pPr marL="29083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7pPr>
      <a:lvl8pPr marL="33655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8pPr>
      <a:lvl9pPr marL="38227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69300" y="2324100"/>
            <a:ext cx="4064000" cy="6565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30200"/>
            <a:ext cx="11861800" cy="1397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>
            <a:off x="647700" y="1968500"/>
            <a:ext cx="11709400" cy="0"/>
          </a:xfrm>
          <a:prstGeom prst="line">
            <a:avLst/>
          </a:prstGeom>
          <a:noFill/>
          <a:ln w="12700" cap="flat">
            <a:solidFill>
              <a:srgbClr val="888888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2667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marL="6604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marL="11049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marL="15494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marL="19939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24511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6pPr>
      <a:lvl7pPr marL="29083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7pPr>
      <a:lvl8pPr marL="33655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8pPr>
      <a:lvl9pPr marL="38227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863600"/>
            <a:ext cx="11861800" cy="8026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266700" indent="-266700" algn="l" rtl="0" fontAlgn="base">
        <a:spcBef>
          <a:spcPts val="72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marL="660400" indent="-266700" algn="l" rtl="0" fontAlgn="base">
        <a:spcBef>
          <a:spcPts val="72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marL="1104900" indent="-266700" algn="l" rtl="0" fontAlgn="base">
        <a:spcBef>
          <a:spcPts val="72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marL="1549400" indent="-266700" algn="l" rtl="0" fontAlgn="base">
        <a:spcBef>
          <a:spcPts val="72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marL="1993900" indent="-266700" algn="l" rtl="0" fontAlgn="base">
        <a:spcBef>
          <a:spcPts val="72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2451100" indent="-266700" algn="l" rtl="0" fontAlgn="base">
        <a:spcBef>
          <a:spcPts val="72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6pPr>
      <a:lvl7pPr marL="2908300" indent="-266700" algn="l" rtl="0" fontAlgn="base">
        <a:spcBef>
          <a:spcPts val="72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7pPr>
      <a:lvl8pPr marL="3365500" indent="-266700" algn="l" rtl="0" fontAlgn="base">
        <a:spcBef>
          <a:spcPts val="72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8pPr>
      <a:lvl9pPr marL="3822700" indent="-266700" algn="l" rtl="0" fontAlgn="base">
        <a:spcBef>
          <a:spcPts val="72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30200"/>
            <a:ext cx="11861800" cy="1397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0"/>
          </a:xfrm>
          <a:prstGeom prst="line">
            <a:avLst/>
          </a:prstGeom>
          <a:noFill/>
          <a:ln w="12700" cap="flat">
            <a:solidFill>
              <a:srgbClr val="888888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2667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marL="7112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marL="11557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marL="16002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marL="20447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25019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6pPr>
      <a:lvl7pPr marL="29591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7pPr>
      <a:lvl8pPr marL="34163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8pPr>
      <a:lvl9pPr marL="38735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11861800" cy="6565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30200"/>
            <a:ext cx="11861800" cy="1397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  <p:sp>
        <p:nvSpPr>
          <p:cNvPr id="15363" name="Line 3"/>
          <p:cNvSpPr>
            <a:spLocks noChangeShapeType="1"/>
          </p:cNvSpPr>
          <p:nvPr/>
        </p:nvSpPr>
        <p:spPr bwMode="auto">
          <a:xfrm>
            <a:off x="647700" y="1968500"/>
            <a:ext cx="11709400" cy="0"/>
          </a:xfrm>
          <a:prstGeom prst="line">
            <a:avLst/>
          </a:prstGeom>
          <a:noFill/>
          <a:ln w="12700" cap="flat">
            <a:solidFill>
              <a:srgbClr val="888888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2667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marL="6604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marL="11049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marL="15494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marL="19939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24511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6pPr>
      <a:lvl7pPr marL="29083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7pPr>
      <a:lvl8pPr marL="33655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8pPr>
      <a:lvl9pPr marL="38227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2667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marL="7112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marL="11557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marL="16002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marL="20447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25019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6pPr>
      <a:lvl7pPr marL="29591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7pPr>
      <a:lvl8pPr marL="34163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8pPr>
      <a:lvl9pPr marL="38735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5016500"/>
            <a:ext cx="5080000" cy="317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17410" name="Line 2"/>
          <p:cNvSpPr>
            <a:spLocks noChangeShapeType="1"/>
          </p:cNvSpPr>
          <p:nvPr/>
        </p:nvSpPr>
        <p:spPr bwMode="auto">
          <a:xfrm>
            <a:off x="647700" y="4749800"/>
            <a:ext cx="4881563" cy="0"/>
          </a:xfrm>
          <a:prstGeom prst="line">
            <a:avLst/>
          </a:prstGeom>
          <a:noFill/>
          <a:ln w="12700" cap="flat">
            <a:solidFill>
              <a:srgbClr val="888888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1320800"/>
            <a:ext cx="5080000" cy="317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409700" y="7785100"/>
            <a:ext cx="5791200" cy="1701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  <p:sp>
        <p:nvSpPr>
          <p:cNvPr id="18434" name="Line 2"/>
          <p:cNvSpPr>
            <a:spLocks noChangeShapeType="1"/>
          </p:cNvSpPr>
          <p:nvPr/>
        </p:nvSpPr>
        <p:spPr bwMode="auto">
          <a:xfrm flipH="1">
            <a:off x="7543800" y="7975600"/>
            <a:ext cx="0" cy="1422400"/>
          </a:xfrm>
          <a:prstGeom prst="line">
            <a:avLst/>
          </a:prstGeom>
          <a:noFill/>
          <a:ln w="12700" cap="flat">
            <a:solidFill>
              <a:srgbClr val="888888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848600" y="8470900"/>
            <a:ext cx="4953000" cy="50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</p:sldLayoutIdLst>
  <p:transition/>
  <p:txStyles>
    <p:titleStyle>
      <a:lvl1pPr algn="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 sz="2600">
          <a:solidFill>
            <a:srgbClr val="999999"/>
          </a:solidFill>
          <a:latin typeface="+mn-lt"/>
          <a:ea typeface="+mn-ea"/>
          <a:cs typeface="+mn-cs"/>
          <a:sym typeface="Helvetica Neue" charset="0"/>
        </a:defRPr>
      </a:lvl1pPr>
      <a:lvl2pPr algn="l" rtl="0" fontAlgn="base">
        <a:spcBef>
          <a:spcPct val="0"/>
        </a:spcBef>
        <a:spcAft>
          <a:spcPct val="0"/>
        </a:spcAft>
        <a:defRPr sz="2600">
          <a:solidFill>
            <a:srgbClr val="999999"/>
          </a:solidFill>
          <a:latin typeface="+mn-lt"/>
          <a:ea typeface="+mn-ea"/>
          <a:cs typeface="+mn-cs"/>
          <a:sym typeface="Helvetica Neue" charset="0"/>
        </a:defRPr>
      </a:lvl2pPr>
      <a:lvl3pPr algn="l" rtl="0" fontAlgn="base">
        <a:spcBef>
          <a:spcPct val="0"/>
        </a:spcBef>
        <a:spcAft>
          <a:spcPct val="0"/>
        </a:spcAft>
        <a:defRPr sz="2600">
          <a:solidFill>
            <a:srgbClr val="999999"/>
          </a:solidFill>
          <a:latin typeface="+mn-lt"/>
          <a:ea typeface="+mn-ea"/>
          <a:cs typeface="+mn-cs"/>
          <a:sym typeface="Helvetica Neue" charset="0"/>
        </a:defRPr>
      </a:lvl3pPr>
      <a:lvl4pPr algn="l" rtl="0" fontAlgn="base">
        <a:spcBef>
          <a:spcPct val="0"/>
        </a:spcBef>
        <a:spcAft>
          <a:spcPct val="0"/>
        </a:spcAft>
        <a:defRPr sz="2600">
          <a:solidFill>
            <a:srgbClr val="999999"/>
          </a:solidFill>
          <a:latin typeface="+mn-lt"/>
          <a:ea typeface="+mn-ea"/>
          <a:cs typeface="+mn-cs"/>
          <a:sym typeface="Helvetica Neue" charset="0"/>
        </a:defRPr>
      </a:lvl4pPr>
      <a:lvl5pPr algn="l" rtl="0" fontAlgn="base">
        <a:spcBef>
          <a:spcPct val="0"/>
        </a:spcBef>
        <a:spcAft>
          <a:spcPct val="0"/>
        </a:spcAft>
        <a:defRPr sz="2600">
          <a:solidFill>
            <a:srgbClr val="999999"/>
          </a:solidFill>
          <a:latin typeface="+mn-lt"/>
          <a:ea typeface="+mn-ea"/>
          <a:cs typeface="+mn-cs"/>
          <a:sym typeface="Helvetica Neu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>
          <a:solidFill>
            <a:srgbClr val="999999"/>
          </a:solidFill>
          <a:latin typeface="+mn-lt"/>
          <a:ea typeface="+mn-ea"/>
          <a:cs typeface="+mn-cs"/>
          <a:sym typeface="Helvetica Neu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>
          <a:solidFill>
            <a:srgbClr val="999999"/>
          </a:solidFill>
          <a:latin typeface="+mn-lt"/>
          <a:ea typeface="+mn-ea"/>
          <a:cs typeface="+mn-cs"/>
          <a:sym typeface="Helvetica Neu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>
          <a:solidFill>
            <a:srgbClr val="999999"/>
          </a:solidFill>
          <a:latin typeface="+mn-lt"/>
          <a:ea typeface="+mn-ea"/>
          <a:cs typeface="+mn-cs"/>
          <a:sym typeface="Helvetica Neu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>
          <a:solidFill>
            <a:srgbClr val="999999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708400"/>
            <a:ext cx="11861800" cy="233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30200"/>
            <a:ext cx="11861800" cy="1397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0"/>
          </a:xfrm>
          <a:prstGeom prst="line">
            <a:avLst/>
          </a:prstGeom>
          <a:noFill/>
          <a:ln w="12700" cap="flat">
            <a:solidFill>
              <a:srgbClr val="888888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11861800" cy="6565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2667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marL="6604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marL="11049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marL="15494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marL="19939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24511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6pPr>
      <a:lvl7pPr marL="29083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7pPr>
      <a:lvl8pPr marL="33655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8pPr>
      <a:lvl9pPr marL="38227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55000" cy="812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20482" name="Line 2"/>
          <p:cNvSpPr>
            <a:spLocks noChangeShapeType="1"/>
          </p:cNvSpPr>
          <p:nvPr/>
        </p:nvSpPr>
        <p:spPr bwMode="auto">
          <a:xfrm flipH="1">
            <a:off x="6502400" y="1803400"/>
            <a:ext cx="0" cy="4318000"/>
          </a:xfrm>
          <a:prstGeom prst="line">
            <a:avLst/>
          </a:prstGeom>
          <a:noFill/>
          <a:ln w="12700" cap="flat">
            <a:solidFill>
              <a:srgbClr val="9A9A9A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79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ransition/>
  <p:txStyles>
    <p:titleStyle>
      <a:lvl1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55000" cy="812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21506" name="Line 2"/>
          <p:cNvSpPr>
            <a:spLocks noChangeShapeType="1"/>
          </p:cNvSpPr>
          <p:nvPr/>
        </p:nvSpPr>
        <p:spPr bwMode="auto">
          <a:xfrm flipH="1">
            <a:off x="9066213" y="519113"/>
            <a:ext cx="1587" cy="7964487"/>
          </a:xfrm>
          <a:prstGeom prst="line">
            <a:avLst/>
          </a:prstGeom>
          <a:noFill/>
          <a:ln w="12700" cap="flat">
            <a:solidFill>
              <a:srgbClr val="9A9A9A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07" name="Line 3"/>
          <p:cNvSpPr>
            <a:spLocks noChangeShapeType="1"/>
          </p:cNvSpPr>
          <p:nvPr/>
        </p:nvSpPr>
        <p:spPr bwMode="auto">
          <a:xfrm>
            <a:off x="9066213" y="3092450"/>
            <a:ext cx="3430587" cy="0"/>
          </a:xfrm>
          <a:prstGeom prst="line">
            <a:avLst/>
          </a:prstGeom>
          <a:noFill/>
          <a:ln w="12700" cap="flat">
            <a:solidFill>
              <a:srgbClr val="9A9A9A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08" name="Line 4"/>
          <p:cNvSpPr>
            <a:spLocks noChangeShapeType="1"/>
          </p:cNvSpPr>
          <p:nvPr/>
        </p:nvSpPr>
        <p:spPr bwMode="auto">
          <a:xfrm>
            <a:off x="9066213" y="5873750"/>
            <a:ext cx="3430587" cy="0"/>
          </a:xfrm>
          <a:prstGeom prst="line">
            <a:avLst/>
          </a:prstGeom>
          <a:noFill/>
          <a:ln w="12700" cap="flat">
            <a:solidFill>
              <a:srgbClr val="9A9A9A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ransition/>
  <p:txStyles>
    <p:titleStyle>
      <a:lvl1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92200" y="355600"/>
            <a:ext cx="10820400" cy="1117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12699" dir="16200000" algn="ctr" rotWithShape="0">
              <a:schemeClr val="bg2">
                <a:alpha val="70000"/>
              </a:scheme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Palatino Bold" charset="0"/>
              </a:rPr>
              <a:t>Click to edit Master title style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92200" y="1460500"/>
            <a:ext cx="10820400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12699" dir="16200000" algn="ctr" rotWithShape="0">
              <a:schemeClr val="bg2">
                <a:alpha val="70000"/>
              </a:schemeClr>
            </a:outerShdw>
          </a:effec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Palatino" charset="0"/>
              </a:rPr>
              <a:t>Click to edit Master text styles</a:t>
            </a:r>
          </a:p>
          <a:p>
            <a:pPr lvl="1"/>
            <a:r>
              <a:rPr lang="en-US" smtClean="0">
                <a:sym typeface="Palatino" charset="0"/>
              </a:rPr>
              <a:t>Second level</a:t>
            </a:r>
          </a:p>
          <a:p>
            <a:pPr lvl="2"/>
            <a:r>
              <a:rPr lang="en-US" smtClean="0">
                <a:sym typeface="Palatino" charset="0"/>
              </a:rPr>
              <a:t>Third level</a:t>
            </a:r>
          </a:p>
          <a:p>
            <a:pPr lvl="3"/>
            <a:r>
              <a:rPr lang="en-US" smtClean="0">
                <a:sym typeface="Palatino" charset="0"/>
              </a:rPr>
              <a:t>Fourth level</a:t>
            </a:r>
          </a:p>
          <a:p>
            <a:pPr lvl="4"/>
            <a:r>
              <a:rPr lang="en-US" smtClean="0">
                <a:sym typeface="Palatin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ransition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6200">
          <a:solidFill>
            <a:srgbClr val="FFFFFF"/>
          </a:solidFill>
          <a:latin typeface="+mj-lt"/>
          <a:ea typeface="+mj-ea"/>
          <a:cs typeface="+mj-cs"/>
          <a:sym typeface="Palatino Bold" charset="0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6200">
          <a:solidFill>
            <a:srgbClr val="FFFFFF"/>
          </a:solidFill>
          <a:latin typeface="Palatino Bold" charset="0"/>
          <a:ea typeface="ヒラギノ明朝 ProN W6" charset="0"/>
          <a:cs typeface="ヒラギノ明朝 ProN W6" charset="0"/>
          <a:sym typeface="Palatino Bold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6200">
          <a:solidFill>
            <a:srgbClr val="FFFFFF"/>
          </a:solidFill>
          <a:latin typeface="Palatino Bold" charset="0"/>
          <a:ea typeface="ヒラギノ明朝 ProN W6" charset="0"/>
          <a:cs typeface="ヒラギノ明朝 ProN W6" charset="0"/>
          <a:sym typeface="Palatino Bold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6200">
          <a:solidFill>
            <a:srgbClr val="FFFFFF"/>
          </a:solidFill>
          <a:latin typeface="Palatino Bold" charset="0"/>
          <a:ea typeface="ヒラギノ明朝 ProN W6" charset="0"/>
          <a:cs typeface="ヒラギノ明朝 ProN W6" charset="0"/>
          <a:sym typeface="Palatino Bold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6200">
          <a:solidFill>
            <a:srgbClr val="FFFFFF"/>
          </a:solidFill>
          <a:latin typeface="Palatino Bold" charset="0"/>
          <a:ea typeface="ヒラギノ明朝 ProN W6" charset="0"/>
          <a:cs typeface="ヒラギノ明朝 ProN W6" charset="0"/>
          <a:sym typeface="Palatino Bold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6200">
          <a:solidFill>
            <a:srgbClr val="FFFFFF"/>
          </a:solidFill>
          <a:latin typeface="Palatino Bold" charset="0"/>
          <a:ea typeface="ヒラギノ明朝 ProN W6" charset="0"/>
          <a:cs typeface="ヒラギノ明朝 ProN W6" charset="0"/>
          <a:sym typeface="Palatino Bold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6200">
          <a:solidFill>
            <a:srgbClr val="FFFFFF"/>
          </a:solidFill>
          <a:latin typeface="Palatino Bold" charset="0"/>
          <a:ea typeface="ヒラギノ明朝 ProN W6" charset="0"/>
          <a:cs typeface="ヒラギノ明朝 ProN W6" charset="0"/>
          <a:sym typeface="Palatino Bold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6200">
          <a:solidFill>
            <a:srgbClr val="FFFFFF"/>
          </a:solidFill>
          <a:latin typeface="Palatino Bold" charset="0"/>
          <a:ea typeface="ヒラギノ明朝 ProN W6" charset="0"/>
          <a:cs typeface="ヒラギノ明朝 ProN W6" charset="0"/>
          <a:sym typeface="Palatino Bold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6200">
          <a:solidFill>
            <a:srgbClr val="FFFFFF"/>
          </a:solidFill>
          <a:latin typeface="Palatino Bold" charset="0"/>
          <a:ea typeface="ヒラギノ明朝 ProN W6" charset="0"/>
          <a:cs typeface="ヒラギノ明朝 ProN W6" charset="0"/>
          <a:sym typeface="Palatino Bold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400">
          <a:solidFill>
            <a:srgbClr val="FFFFFF"/>
          </a:solidFill>
          <a:latin typeface="+mn-lt"/>
          <a:ea typeface="+mn-ea"/>
          <a:cs typeface="+mn-cs"/>
          <a:sym typeface="Palatino" charset="0"/>
        </a:defRPr>
      </a:lvl1pPr>
      <a:lvl2pPr algn="ctr" rtl="0" fontAlgn="base">
        <a:spcBef>
          <a:spcPct val="0"/>
        </a:spcBef>
        <a:spcAft>
          <a:spcPct val="0"/>
        </a:spcAft>
        <a:defRPr sz="3400">
          <a:solidFill>
            <a:srgbClr val="FFFFFF"/>
          </a:solidFill>
          <a:latin typeface="+mn-lt"/>
          <a:ea typeface="+mn-ea"/>
          <a:cs typeface="+mn-cs"/>
          <a:sym typeface="Palatino" charset="0"/>
        </a:defRPr>
      </a:lvl2pPr>
      <a:lvl3pPr algn="ctr" rtl="0" fontAlgn="base">
        <a:spcBef>
          <a:spcPct val="0"/>
        </a:spcBef>
        <a:spcAft>
          <a:spcPct val="0"/>
        </a:spcAft>
        <a:defRPr sz="3400">
          <a:solidFill>
            <a:srgbClr val="FFFFFF"/>
          </a:solidFill>
          <a:latin typeface="+mn-lt"/>
          <a:ea typeface="+mn-ea"/>
          <a:cs typeface="+mn-cs"/>
          <a:sym typeface="Palatino" charset="0"/>
        </a:defRPr>
      </a:lvl3pPr>
      <a:lvl4pPr algn="ctr" rtl="0" fontAlgn="base">
        <a:spcBef>
          <a:spcPct val="0"/>
        </a:spcBef>
        <a:spcAft>
          <a:spcPct val="0"/>
        </a:spcAft>
        <a:defRPr sz="3400">
          <a:solidFill>
            <a:srgbClr val="FFFFFF"/>
          </a:solidFill>
          <a:latin typeface="+mn-lt"/>
          <a:ea typeface="+mn-ea"/>
          <a:cs typeface="+mn-cs"/>
          <a:sym typeface="Palatino" charset="0"/>
        </a:defRPr>
      </a:lvl4pPr>
      <a:lvl5pPr algn="ctr" rtl="0" fontAlgn="base">
        <a:spcBef>
          <a:spcPct val="0"/>
        </a:spcBef>
        <a:spcAft>
          <a:spcPct val="0"/>
        </a:spcAft>
        <a:defRPr sz="3400">
          <a:solidFill>
            <a:srgbClr val="FFFFFF"/>
          </a:solidFill>
          <a:latin typeface="+mn-lt"/>
          <a:ea typeface="+mn-ea"/>
          <a:cs typeface="+mn-cs"/>
          <a:sym typeface="Palatin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rgbClr val="FFFFFF"/>
          </a:solidFill>
          <a:latin typeface="+mn-lt"/>
          <a:ea typeface="+mn-ea"/>
          <a:cs typeface="+mn-cs"/>
          <a:sym typeface="Palatin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rgbClr val="FFFFFF"/>
          </a:solidFill>
          <a:latin typeface="+mn-lt"/>
          <a:ea typeface="+mn-ea"/>
          <a:cs typeface="+mn-cs"/>
          <a:sym typeface="Palatin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rgbClr val="FFFFFF"/>
          </a:solidFill>
          <a:latin typeface="+mn-lt"/>
          <a:ea typeface="+mn-ea"/>
          <a:cs typeface="+mn-cs"/>
          <a:sym typeface="Palatin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rgbClr val="FFFFFF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/>
          </p:cNvSpPr>
          <p:nvPr/>
        </p:nvSpPr>
        <p:spPr bwMode="auto">
          <a:xfrm>
            <a:off x="787400" y="2324100"/>
            <a:ext cx="11430000" cy="6642100"/>
          </a:xfrm>
          <a:prstGeom prst="roundRect">
            <a:avLst>
              <a:gd name="adj" fmla="val 1144"/>
            </a:avLst>
          </a:prstGeom>
          <a:solidFill>
            <a:schemeClr val="accent1">
              <a:alpha val="94360"/>
            </a:schemeClr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dist="12699" dir="16200000" algn="ctr" rotWithShape="0">
              <a:schemeClr val="bg2">
                <a:alpha val="79999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92200" y="254000"/>
            <a:ext cx="108204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Palatino Bold" charset="0"/>
              </a:rPr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92200" y="2578100"/>
            <a:ext cx="10820400" cy="6096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Palatino" charset="0"/>
              </a:rPr>
              <a:t>Click to edit Master text styles</a:t>
            </a:r>
          </a:p>
          <a:p>
            <a:pPr lvl="1"/>
            <a:r>
              <a:rPr lang="en-US" smtClean="0">
                <a:sym typeface="Palatino" charset="0"/>
              </a:rPr>
              <a:t>Second level</a:t>
            </a:r>
          </a:p>
          <a:p>
            <a:pPr lvl="2"/>
            <a:r>
              <a:rPr lang="en-US" smtClean="0">
                <a:sym typeface="Palatino" charset="0"/>
              </a:rPr>
              <a:t>Third level</a:t>
            </a:r>
          </a:p>
          <a:p>
            <a:pPr lvl="3"/>
            <a:r>
              <a:rPr lang="en-US" smtClean="0">
                <a:sym typeface="Palatino" charset="0"/>
              </a:rPr>
              <a:t>Fourth level</a:t>
            </a:r>
          </a:p>
          <a:p>
            <a:pPr lvl="4"/>
            <a:r>
              <a:rPr lang="en-US" smtClean="0">
                <a:sym typeface="Palatin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ransition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5900">
          <a:solidFill>
            <a:srgbClr val="7F7F7F"/>
          </a:solidFill>
          <a:latin typeface="+mj-lt"/>
          <a:ea typeface="+mj-ea"/>
          <a:cs typeface="+mj-cs"/>
          <a:sym typeface="Palatino Bold" charset="0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5900">
          <a:solidFill>
            <a:srgbClr val="7F7F7F"/>
          </a:solidFill>
          <a:latin typeface="Palatino Bold" charset="0"/>
          <a:ea typeface="ヒラギノ明朝 ProN W6" charset="0"/>
          <a:cs typeface="ヒラギノ明朝 ProN W6" charset="0"/>
          <a:sym typeface="Palatino Bold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5900">
          <a:solidFill>
            <a:srgbClr val="7F7F7F"/>
          </a:solidFill>
          <a:latin typeface="Palatino Bold" charset="0"/>
          <a:ea typeface="ヒラギノ明朝 ProN W6" charset="0"/>
          <a:cs typeface="ヒラギノ明朝 ProN W6" charset="0"/>
          <a:sym typeface="Palatino Bold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5900">
          <a:solidFill>
            <a:srgbClr val="7F7F7F"/>
          </a:solidFill>
          <a:latin typeface="Palatino Bold" charset="0"/>
          <a:ea typeface="ヒラギノ明朝 ProN W6" charset="0"/>
          <a:cs typeface="ヒラギノ明朝 ProN W6" charset="0"/>
          <a:sym typeface="Palatino Bold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5900">
          <a:solidFill>
            <a:srgbClr val="7F7F7F"/>
          </a:solidFill>
          <a:latin typeface="Palatino Bold" charset="0"/>
          <a:ea typeface="ヒラギノ明朝 ProN W6" charset="0"/>
          <a:cs typeface="ヒラギノ明朝 ProN W6" charset="0"/>
          <a:sym typeface="Palatino Bold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5900">
          <a:solidFill>
            <a:srgbClr val="7F7F7F"/>
          </a:solidFill>
          <a:latin typeface="Palatino Bold" charset="0"/>
          <a:ea typeface="ヒラギノ明朝 ProN W6" charset="0"/>
          <a:cs typeface="ヒラギノ明朝 ProN W6" charset="0"/>
          <a:sym typeface="Palatino Bold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5900">
          <a:solidFill>
            <a:srgbClr val="7F7F7F"/>
          </a:solidFill>
          <a:latin typeface="Palatino Bold" charset="0"/>
          <a:ea typeface="ヒラギノ明朝 ProN W6" charset="0"/>
          <a:cs typeface="ヒラギノ明朝 ProN W6" charset="0"/>
          <a:sym typeface="Palatino Bold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5900">
          <a:solidFill>
            <a:srgbClr val="7F7F7F"/>
          </a:solidFill>
          <a:latin typeface="Palatino Bold" charset="0"/>
          <a:ea typeface="ヒラギノ明朝 ProN W6" charset="0"/>
          <a:cs typeface="ヒラギノ明朝 ProN W6" charset="0"/>
          <a:sym typeface="Palatino Bold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5900">
          <a:solidFill>
            <a:srgbClr val="7F7F7F"/>
          </a:solidFill>
          <a:latin typeface="Palatino Bold" charset="0"/>
          <a:ea typeface="ヒラギノ明朝 ProN W6" charset="0"/>
          <a:cs typeface="ヒラギノ明朝 ProN W6" charset="0"/>
          <a:sym typeface="Palatino Bold" charset="0"/>
        </a:defRPr>
      </a:lvl9pPr>
    </p:titleStyle>
    <p:bodyStyle>
      <a:lvl1pPr marL="444500" indent="-444500" algn="l" rtl="0" fontAlgn="base">
        <a:spcBef>
          <a:spcPts val="3200"/>
        </a:spcBef>
        <a:spcAft>
          <a:spcPct val="0"/>
        </a:spcAft>
        <a:buSzPct val="52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1pPr>
      <a:lvl2pPr marL="838200" indent="-444500" algn="l" rtl="0" fontAlgn="base">
        <a:spcBef>
          <a:spcPts val="3200"/>
        </a:spcBef>
        <a:spcAft>
          <a:spcPct val="0"/>
        </a:spcAft>
        <a:buSzPct val="52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2pPr>
      <a:lvl3pPr marL="1282700" indent="-444500" algn="l" rtl="0" fontAlgn="base">
        <a:spcBef>
          <a:spcPts val="3200"/>
        </a:spcBef>
        <a:spcAft>
          <a:spcPct val="0"/>
        </a:spcAft>
        <a:buSzPct val="52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3pPr>
      <a:lvl4pPr marL="1727200" indent="-444500" algn="l" rtl="0" fontAlgn="base">
        <a:spcBef>
          <a:spcPts val="3200"/>
        </a:spcBef>
        <a:spcAft>
          <a:spcPct val="0"/>
        </a:spcAft>
        <a:buSzPct val="52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4pPr>
      <a:lvl5pPr marL="2171700" indent="-444500" algn="l" rtl="0" fontAlgn="base">
        <a:spcBef>
          <a:spcPts val="3200"/>
        </a:spcBef>
        <a:spcAft>
          <a:spcPct val="0"/>
        </a:spcAft>
        <a:buSzPct val="52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5pPr>
      <a:lvl6pPr marL="2628900" indent="-444500" algn="l" rtl="0" fontAlgn="base">
        <a:spcBef>
          <a:spcPts val="3200"/>
        </a:spcBef>
        <a:spcAft>
          <a:spcPct val="0"/>
        </a:spcAft>
        <a:buSzPct val="52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6pPr>
      <a:lvl7pPr marL="3086100" indent="-444500" algn="l" rtl="0" fontAlgn="base">
        <a:spcBef>
          <a:spcPts val="3200"/>
        </a:spcBef>
        <a:spcAft>
          <a:spcPct val="0"/>
        </a:spcAft>
        <a:buSzPct val="52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7pPr>
      <a:lvl8pPr marL="3543300" indent="-444500" algn="l" rtl="0" fontAlgn="base">
        <a:spcBef>
          <a:spcPts val="3200"/>
        </a:spcBef>
        <a:spcAft>
          <a:spcPct val="0"/>
        </a:spcAft>
        <a:buSzPct val="52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8pPr>
      <a:lvl9pPr marL="4000500" indent="-444500" algn="l" rtl="0" fontAlgn="base">
        <a:spcBef>
          <a:spcPts val="3200"/>
        </a:spcBef>
        <a:spcAft>
          <a:spcPct val="0"/>
        </a:spcAft>
        <a:buSzPct val="52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55000" cy="812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5122" name="Line 2"/>
          <p:cNvSpPr>
            <a:spLocks noChangeShapeType="1"/>
          </p:cNvSpPr>
          <p:nvPr/>
        </p:nvSpPr>
        <p:spPr bwMode="auto">
          <a:xfrm flipH="1">
            <a:off x="4430713" y="1778000"/>
            <a:ext cx="1587" cy="5054600"/>
          </a:xfrm>
          <a:prstGeom prst="line">
            <a:avLst/>
          </a:prstGeom>
          <a:noFill/>
          <a:ln w="12700" cap="flat">
            <a:solidFill>
              <a:srgbClr val="9A9A9A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ransition/>
  <p:txStyles>
    <p:titleStyle>
      <a:lvl1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55000" cy="812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6146" name="Line 2"/>
          <p:cNvSpPr>
            <a:spLocks noChangeShapeType="1"/>
          </p:cNvSpPr>
          <p:nvPr/>
        </p:nvSpPr>
        <p:spPr bwMode="auto">
          <a:xfrm flipH="1">
            <a:off x="6488113" y="508000"/>
            <a:ext cx="1587" cy="8013700"/>
          </a:xfrm>
          <a:prstGeom prst="line">
            <a:avLst/>
          </a:prstGeom>
          <a:noFill/>
          <a:ln w="12700" cap="flat">
            <a:solidFill>
              <a:srgbClr val="9A9A9A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ransition/>
  <p:txStyles>
    <p:titleStyle>
      <a:lvl1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55000" cy="812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7170" name="Line 2"/>
          <p:cNvSpPr>
            <a:spLocks noChangeShapeType="1"/>
          </p:cNvSpPr>
          <p:nvPr/>
        </p:nvSpPr>
        <p:spPr bwMode="auto">
          <a:xfrm flipH="1">
            <a:off x="4443413" y="1776413"/>
            <a:ext cx="1587" cy="5068887"/>
          </a:xfrm>
          <a:prstGeom prst="line">
            <a:avLst/>
          </a:prstGeom>
          <a:noFill/>
          <a:ln w="12700" cap="flat">
            <a:solidFill>
              <a:srgbClr val="9A9A9A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171" name="Line 3"/>
          <p:cNvSpPr>
            <a:spLocks noChangeShapeType="1"/>
          </p:cNvSpPr>
          <p:nvPr/>
        </p:nvSpPr>
        <p:spPr bwMode="auto">
          <a:xfrm flipH="1">
            <a:off x="8545513" y="1776413"/>
            <a:ext cx="1587" cy="5068887"/>
          </a:xfrm>
          <a:prstGeom prst="line">
            <a:avLst/>
          </a:prstGeom>
          <a:noFill/>
          <a:ln w="12700" cap="flat">
            <a:solidFill>
              <a:srgbClr val="9A9A9A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ransition/>
  <p:txStyles>
    <p:titleStyle>
      <a:lvl1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55000" cy="812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ransition/>
  <p:txStyles>
    <p:titleStyle>
      <a:lvl1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5080000" cy="6565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9218" name="Line 2"/>
          <p:cNvSpPr>
            <a:spLocks noChangeShapeType="1"/>
          </p:cNvSpPr>
          <p:nvPr/>
        </p:nvSpPr>
        <p:spPr bwMode="auto">
          <a:xfrm>
            <a:off x="647700" y="1968500"/>
            <a:ext cx="4876800" cy="0"/>
          </a:xfrm>
          <a:prstGeom prst="line">
            <a:avLst/>
          </a:prstGeom>
          <a:noFill/>
          <a:ln w="12700" cap="flat">
            <a:solidFill>
              <a:srgbClr val="888888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30200"/>
            <a:ext cx="5080000" cy="1397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2667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marL="6604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marL="11049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marL="15494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marL="19939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24511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6pPr>
      <a:lvl7pPr marL="29083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7pPr>
      <a:lvl8pPr marL="33655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8pPr>
      <a:lvl9pPr marL="38227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2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558800" y="1549400"/>
            <a:ext cx="11861800" cy="3175000"/>
          </a:xfrm>
          <a:ln/>
        </p:spPr>
        <p:txBody>
          <a:bodyPr/>
          <a:lstStyle/>
          <a:p>
            <a:r>
              <a:rPr lang="en-US" sz="8000" cap="small" dirty="0">
                <a:latin typeface="Arabic Typesetting" pitchFamily="66" charset="-78"/>
                <a:cs typeface="Arabic Typesetting" pitchFamily="66" charset="-78"/>
              </a:rPr>
              <a:t>The Greek Civilization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sz="6000" dirty="0">
                <a:latin typeface="Arabic Typesetting" pitchFamily="66" charset="-78"/>
                <a:cs typeface="Arabic Typesetting" pitchFamily="66" charset="-78"/>
              </a:rPr>
              <a:t>Chapter 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algn="l"/>
            <a:r>
              <a:rPr lang="en-US" sz="11500" dirty="0">
                <a:latin typeface="Arabic Typesetting" pitchFamily="66" charset="-78"/>
                <a:cs typeface="Arabic Typesetting" pitchFamily="66" charset="-78"/>
              </a:rPr>
              <a:t>Art</a:t>
            </a:r>
            <a:endParaRPr lang="en-US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06400" y="2286000"/>
            <a:ext cx="6248400" cy="6781800"/>
          </a:xfrm>
          <a:ln/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sz="5400" dirty="0">
                <a:latin typeface="Arabic Typesetting" pitchFamily="66" charset="-78"/>
                <a:cs typeface="Arabic Typesetting" pitchFamily="66" charset="-78"/>
              </a:rPr>
              <a:t>Archaic &gt; Classical &gt; Hellenistic</a:t>
            </a:r>
          </a:p>
          <a:p>
            <a:pPr>
              <a:buFontTx/>
              <a:buBlip>
                <a:blip r:embed="rId2"/>
              </a:buBlip>
            </a:pPr>
            <a:r>
              <a:rPr lang="en-US" sz="5400" dirty="0">
                <a:latin typeface="Arabic Typesetting" pitchFamily="66" charset="-78"/>
                <a:cs typeface="Arabic Typesetting" pitchFamily="66" charset="-78"/>
              </a:rPr>
              <a:t>Greek </a:t>
            </a:r>
            <a:r>
              <a:rPr lang="en-US" sz="5400" dirty="0" smtClean="0">
                <a:latin typeface="Arabic Typesetting" pitchFamily="66" charset="-78"/>
                <a:cs typeface="Arabic Typesetting" pitchFamily="66" charset="-78"/>
              </a:rPr>
              <a:t>architecture: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sz="54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5400" dirty="0">
                <a:latin typeface="Arabic Typesetting" pitchFamily="66" charset="-78"/>
                <a:cs typeface="Arabic Typesetting" pitchFamily="66" charset="-78"/>
              </a:rPr>
              <a:t>3 types of columns</a:t>
            </a:r>
          </a:p>
          <a:p>
            <a:pPr marL="2222500" lvl="4">
              <a:lnSpc>
                <a:spcPct val="10000"/>
              </a:lnSpc>
              <a:buFontTx/>
              <a:buBlip>
                <a:blip r:embed="rId2"/>
              </a:buBlip>
            </a:pPr>
            <a:r>
              <a:rPr lang="en-US" sz="5400" dirty="0">
                <a:latin typeface="Arabic Typesetting" pitchFamily="66" charset="-78"/>
                <a:cs typeface="Arabic Typesetting" pitchFamily="66" charset="-78"/>
              </a:rPr>
              <a:t>Doric</a:t>
            </a:r>
          </a:p>
          <a:p>
            <a:pPr marL="2222500" lvl="4">
              <a:lnSpc>
                <a:spcPct val="10000"/>
              </a:lnSpc>
              <a:buFontTx/>
              <a:buBlip>
                <a:blip r:embed="rId2"/>
              </a:buBlip>
            </a:pPr>
            <a:r>
              <a:rPr lang="en-US" sz="5400" dirty="0">
                <a:latin typeface="Arabic Typesetting" pitchFamily="66" charset="-78"/>
                <a:cs typeface="Arabic Typesetting" pitchFamily="66" charset="-78"/>
              </a:rPr>
              <a:t>Ionic</a:t>
            </a:r>
          </a:p>
          <a:p>
            <a:pPr marL="2222500" lvl="4">
              <a:lnSpc>
                <a:spcPct val="10000"/>
              </a:lnSpc>
              <a:buFontTx/>
              <a:buBlip>
                <a:blip r:embed="rId2"/>
              </a:buBlip>
            </a:pPr>
            <a:r>
              <a:rPr lang="en-US" sz="5400" dirty="0">
                <a:latin typeface="Arabic Typesetting" pitchFamily="66" charset="-78"/>
                <a:cs typeface="Arabic Typesetting" pitchFamily="66" charset="-78"/>
              </a:rPr>
              <a:t>Corinthian</a:t>
            </a:r>
          </a:p>
        </p:txBody>
      </p:sp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1000" y="1371600"/>
            <a:ext cx="5500276" cy="69342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31751" name="AutoShape 7"/>
          <p:cNvSpPr>
            <a:spLocks/>
          </p:cNvSpPr>
          <p:nvPr/>
        </p:nvSpPr>
        <p:spPr bwMode="auto">
          <a:xfrm>
            <a:off x="6502400" y="8382000"/>
            <a:ext cx="6019800" cy="457200"/>
          </a:xfrm>
          <a:prstGeom prst="roundRect">
            <a:avLst>
              <a:gd name="adj" fmla="val 42856"/>
            </a:avLst>
          </a:prstGeom>
          <a:blipFill dpi="0" rotWithShape="0">
            <a:blip r:embed="rId4" cstate="print"/>
            <a:srcRect/>
            <a:tile tx="0" ty="0" sx="100000" sy="100000" flip="none" algn="tl"/>
          </a:blip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build="p" bldLvl="5" autoUpdateAnimBg="0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body" idx="1"/>
          </p:nvPr>
        </p:nvSpPr>
        <p:spPr>
          <a:xfrm>
            <a:off x="1092200" y="469900"/>
            <a:ext cx="10820400" cy="8204200"/>
          </a:xfrm>
          <a:ln/>
        </p:spPr>
        <p:txBody>
          <a:bodyPr/>
          <a:lstStyle/>
          <a:p>
            <a:endParaRPr lang="en-US" dirty="0"/>
          </a:p>
        </p:txBody>
      </p:sp>
      <p:sp>
        <p:nvSpPr>
          <p:cNvPr id="32770" name="Rectangle 2"/>
          <p:cNvSpPr>
            <a:spLocks/>
          </p:cNvSpPr>
          <p:nvPr/>
        </p:nvSpPr>
        <p:spPr bwMode="auto">
          <a:xfrm>
            <a:off x="5930900" y="7721600"/>
            <a:ext cx="571500" cy="7112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3600" dirty="0">
                <a:solidFill>
                  <a:schemeClr val="tx1"/>
                </a:solidFill>
                <a:latin typeface="Palatino" charset="0"/>
                <a:ea typeface="Palatino" charset="0"/>
                <a:cs typeface="Palatino" charset="0"/>
                <a:sym typeface="Palatino" charset="0"/>
              </a:rPr>
              <a:t>46</a:t>
            </a:r>
          </a:p>
        </p:txBody>
      </p:sp>
      <p:sp>
        <p:nvSpPr>
          <p:cNvPr id="32771" name="Rectangle 3"/>
          <p:cNvSpPr>
            <a:spLocks/>
          </p:cNvSpPr>
          <p:nvPr/>
        </p:nvSpPr>
        <p:spPr bwMode="auto">
          <a:xfrm>
            <a:off x="2120900" y="7721600"/>
            <a:ext cx="571500" cy="7112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3600" dirty="0">
                <a:solidFill>
                  <a:schemeClr val="tx1"/>
                </a:solidFill>
                <a:latin typeface="Palatino" charset="0"/>
                <a:ea typeface="Palatino" charset="0"/>
                <a:cs typeface="Palatino" charset="0"/>
                <a:sym typeface="Palatino" charset="0"/>
              </a:rPr>
              <a:t>45</a:t>
            </a:r>
          </a:p>
        </p:txBody>
      </p:sp>
      <p:sp>
        <p:nvSpPr>
          <p:cNvPr id="32772" name="Rectangle 4"/>
          <p:cNvSpPr>
            <a:spLocks/>
          </p:cNvSpPr>
          <p:nvPr/>
        </p:nvSpPr>
        <p:spPr bwMode="auto">
          <a:xfrm>
            <a:off x="9740900" y="7848600"/>
            <a:ext cx="571500" cy="7112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3600" dirty="0">
                <a:solidFill>
                  <a:schemeClr val="tx1"/>
                </a:solidFill>
                <a:latin typeface="Palatino" charset="0"/>
                <a:ea typeface="Palatino" charset="0"/>
                <a:cs typeface="Palatino" charset="0"/>
                <a:sym typeface="Palatino" charset="0"/>
              </a:rPr>
              <a:t>47</a:t>
            </a:r>
          </a:p>
        </p:txBody>
      </p:sp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9461500" y="2071883"/>
            <a:ext cx="1155700" cy="5862246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778000" y="2146300"/>
            <a:ext cx="1219200" cy="57150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32775" name="Picture 7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664200" y="2146300"/>
            <a:ext cx="1168400" cy="57150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2200" y="558800"/>
            <a:ext cx="10820400" cy="1270000"/>
          </a:xfrm>
        </p:spPr>
        <p:txBody>
          <a:bodyPr/>
          <a:lstStyle/>
          <a:p>
            <a:r>
              <a:rPr lang="en-US" sz="6600" dirty="0" smtClean="0">
                <a:latin typeface="Aharoni" pitchFamily="2" charset="-79"/>
                <a:cs typeface="Aharoni" pitchFamily="2" charset="-79"/>
              </a:rPr>
              <a:t>Quiz 3.1</a:t>
            </a:r>
            <a:endParaRPr lang="en-US" sz="66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2200" y="3276600"/>
            <a:ext cx="10820400" cy="60960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1. The Minoan Civilization settled on what island?</a:t>
            </a:r>
          </a:p>
          <a:p>
            <a:pPr>
              <a:spcBef>
                <a:spcPts val="600"/>
              </a:spcBef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2. The Greeks developed a spirit of _______, local patriotism, individualism, and self-sufficiency.</a:t>
            </a:r>
          </a:p>
          <a:p>
            <a:pPr>
              <a:spcBef>
                <a:spcPts val="600"/>
              </a:spcBef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3. 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T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he strait that separates Asia Minor from Europe is called the __________________.</a:t>
            </a:r>
          </a:p>
          <a:p>
            <a:pPr>
              <a:spcBef>
                <a:spcPts val="600"/>
              </a:spcBef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4. The other civilization _________</a:t>
            </a:r>
          </a:p>
          <a:p>
            <a:pPr>
              <a:spcBef>
                <a:spcPts val="600"/>
              </a:spcBef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5. Who wrote the </a:t>
            </a:r>
            <a:r>
              <a:rPr lang="en-US" sz="3600" i="1" dirty="0" smtClean="0">
                <a:latin typeface="Aharoni" pitchFamily="2" charset="-79"/>
                <a:cs typeface="Aharoni" pitchFamily="2" charset="-79"/>
              </a:rPr>
              <a:t>Iliad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 and the </a:t>
            </a:r>
            <a:r>
              <a:rPr lang="en-US" sz="3600" i="1" dirty="0" smtClean="0">
                <a:latin typeface="Aharoni" pitchFamily="2" charset="-79"/>
                <a:cs typeface="Aharoni" pitchFamily="2" charset="-79"/>
              </a:rPr>
              <a:t>Odyssey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?</a:t>
            </a:r>
          </a:p>
          <a:p>
            <a:pPr>
              <a:spcBef>
                <a:spcPts val="600"/>
              </a:spcBef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6. “having human form or attributes”</a:t>
            </a:r>
          </a:p>
          <a:p>
            <a:pPr>
              <a:spcBef>
                <a:spcPts val="600"/>
              </a:spcBef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7. the four-year interval between Olympic games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algn="ctr"/>
            <a:r>
              <a:rPr lang="en-US" sz="6000" dirty="0">
                <a:latin typeface="Arabic Typesetting" pitchFamily="66" charset="-78"/>
                <a:cs typeface="Arabic Typesetting" pitchFamily="66" charset="-78"/>
              </a:rPr>
              <a:t>Minoans vs. </a:t>
            </a:r>
            <a:r>
              <a:rPr lang="en-US" sz="6000" dirty="0" err="1">
                <a:latin typeface="Arabic Typesetting" pitchFamily="66" charset="-78"/>
                <a:cs typeface="Arabic Typesetting" pitchFamily="66" charset="-78"/>
              </a:rPr>
              <a:t>Myceneans</a:t>
            </a:r>
            <a:endParaRPr lang="en-US" sz="6000" dirty="0">
              <a:latin typeface="Arabic Typesetting" pitchFamily="66" charset="-78"/>
              <a:cs typeface="Arabic Typesetting" pitchFamily="66" charset="-78"/>
            </a:endParaRPr>
          </a:p>
        </p:txBody>
      </p:sp>
      <p:graphicFrame>
        <p:nvGraphicFramePr>
          <p:cNvPr id="23555" name="Group 3"/>
          <p:cNvGraphicFramePr>
            <a:graphicFrameLocks noGrp="1"/>
          </p:cNvGraphicFramePr>
          <p:nvPr/>
        </p:nvGraphicFramePr>
        <p:xfrm>
          <a:off x="406400" y="2438400"/>
          <a:ext cx="12039600" cy="3987800"/>
        </p:xfrm>
        <a:graphic>
          <a:graphicData uri="http://schemas.openxmlformats.org/drawingml/2006/table">
            <a:tbl>
              <a:tblPr/>
              <a:tblGrid>
                <a:gridCol w="6019800"/>
                <a:gridCol w="6019800"/>
              </a:tblGrid>
              <a:tr h="1133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Crete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Mycenae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4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2000 BC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Palace of Knossos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art - love of beauty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1400 BC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art reflects contact with Minoans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love for military (Trojan WAR)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invaded by </a:t>
                      </a:r>
                      <a:r>
                        <a:rPr kumimoji="0" lang="en-US" sz="4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Dorians</a:t>
                      </a: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 in 1200 BC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572" name="Rectangle 20"/>
          <p:cNvSpPr>
            <a:spLocks/>
          </p:cNvSpPr>
          <p:nvPr/>
        </p:nvSpPr>
        <p:spPr bwMode="auto">
          <a:xfrm>
            <a:off x="939800" y="7010400"/>
            <a:ext cx="11168062" cy="830997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5400" dirty="0">
                <a:solidFill>
                  <a:schemeClr val="tx1"/>
                </a:solidFill>
                <a:latin typeface="Arabic Typesetting" pitchFamily="66" charset="-78"/>
                <a:ea typeface="Helvetica Neue Light" charset="0"/>
                <a:cs typeface="Arabic Typesetting" pitchFamily="66" charset="-78"/>
              </a:rPr>
              <a:t>The Dark Ages (Homeric Age) follows Dorian invasion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571500" y="330200"/>
            <a:ext cx="11861800" cy="965200"/>
          </a:xfrm>
          <a:ln/>
        </p:spPr>
        <p:txBody>
          <a:bodyPr/>
          <a:lstStyle/>
          <a:p>
            <a:pPr algn="ctr"/>
            <a:r>
              <a:rPr lang="en-US" sz="6600" dirty="0">
                <a:latin typeface="Arabic Typesetting" pitchFamily="66" charset="-78"/>
                <a:cs typeface="Arabic Typesetting" pitchFamily="66" charset="-78"/>
              </a:rPr>
              <a:t>Greek City-States</a:t>
            </a:r>
          </a:p>
        </p:txBody>
      </p:sp>
      <p:graphicFrame>
        <p:nvGraphicFramePr>
          <p:cNvPr id="24578" name="Group 2"/>
          <p:cNvGraphicFramePr>
            <a:graphicFrameLocks noGrp="1"/>
          </p:cNvGraphicFramePr>
          <p:nvPr/>
        </p:nvGraphicFramePr>
        <p:xfrm>
          <a:off x="2692400" y="1524000"/>
          <a:ext cx="7899400" cy="7592061"/>
        </p:xfrm>
        <a:graphic>
          <a:graphicData uri="http://schemas.openxmlformats.org/drawingml/2006/table">
            <a:tbl>
              <a:tblPr/>
              <a:tblGrid>
                <a:gridCol w="3949700"/>
                <a:gridCol w="3949700"/>
              </a:tblGrid>
              <a:tr h="7734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Sparta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Athens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186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Helots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Tx/>
                        <a:buChar char="-"/>
                        <a:tabLst/>
                      </a:pPr>
                      <a:r>
                        <a:rPr kumimoji="0" lang="en-US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 slaves </a:t>
                      </a: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of Spartans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- produced a militaristic society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itchFamily="66" charset="-78"/>
                        <a:ea typeface="Helvetica Neue Light" charset="0"/>
                        <a:cs typeface="Arabic Typesetting" pitchFamily="66" charset="-78"/>
                        <a:sym typeface="Helvetica Neue Light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group - worked together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itchFamily="66" charset="-78"/>
                        <a:ea typeface="Helvetica Neue Light" charset="0"/>
                        <a:cs typeface="Arabic Typesetting" pitchFamily="66" charset="-78"/>
                        <a:sym typeface="Helvetica Neue Light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oligarchy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itchFamily="66" charset="-78"/>
                        <a:ea typeface="Helvetica Neue Light" charset="0"/>
                        <a:cs typeface="Arabic Typesetting" pitchFamily="66" charset="-78"/>
                        <a:sym typeface="Helvetica Neue Light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Peloponnesian League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creative - knowledge and philosophy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itchFamily="66" charset="-78"/>
                        <a:ea typeface="Helvetica Neue Light" charset="0"/>
                        <a:cs typeface="Arabic Typesetting" pitchFamily="66" charset="-78"/>
                        <a:sym typeface="Helvetica Neue Light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individual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itchFamily="66" charset="-78"/>
                        <a:ea typeface="Helvetica Neue Light" charset="0"/>
                        <a:cs typeface="Arabic Typesetting" pitchFamily="66" charset="-78"/>
                        <a:sym typeface="Helvetica Neue Light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democracy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itchFamily="66" charset="-78"/>
                        <a:ea typeface="Helvetica Neue Light" charset="0"/>
                        <a:cs typeface="Arabic Typesetting" pitchFamily="66" charset="-78"/>
                        <a:sym typeface="Helvetica Neue Light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Delian</a:t>
                      </a: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 League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571500" y="0"/>
            <a:ext cx="11861800" cy="1143000"/>
          </a:xfrm>
          <a:ln/>
        </p:spPr>
        <p:txBody>
          <a:bodyPr/>
          <a:lstStyle/>
          <a:p>
            <a:pPr algn="ctr"/>
            <a:r>
              <a:rPr lang="en-US" sz="6600" dirty="0">
                <a:latin typeface="Arabic Typesetting" pitchFamily="66" charset="-78"/>
                <a:cs typeface="Arabic Typesetting" pitchFamily="66" charset="-78"/>
              </a:rPr>
              <a:t>Types of Government</a:t>
            </a:r>
          </a:p>
        </p:txBody>
      </p:sp>
      <p:graphicFrame>
        <p:nvGraphicFramePr>
          <p:cNvPr id="25602" name="Group 2"/>
          <p:cNvGraphicFramePr>
            <a:graphicFrameLocks noGrp="1"/>
          </p:cNvGraphicFramePr>
          <p:nvPr/>
        </p:nvGraphicFramePr>
        <p:xfrm>
          <a:off x="177800" y="1066799"/>
          <a:ext cx="12534900" cy="8382001"/>
        </p:xfrm>
        <a:graphic>
          <a:graphicData uri="http://schemas.openxmlformats.org/drawingml/2006/table">
            <a:tbl>
              <a:tblPr/>
              <a:tblGrid>
                <a:gridCol w="1829913"/>
                <a:gridCol w="2326603"/>
                <a:gridCol w="2457310"/>
                <a:gridCol w="2653373"/>
                <a:gridCol w="3267701"/>
              </a:tblGrid>
              <a:tr h="8477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 Light" charset="0"/>
                        <a:ea typeface="ヒラギノ角ゴ ProN W3" charset="0"/>
                        <a:cs typeface="ヒラギノ角ゴ ProN W3" charset="0"/>
                        <a:sym typeface="Helvetica Neue Light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Definition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Greek Ex.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Advantage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Disadvantage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36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abic Typesetting" pitchFamily="66" charset="-78"/>
                          <a:ea typeface="ヒラギノ角ゴ ProN W3" charset="0"/>
                          <a:cs typeface="Arabic Typesetting" pitchFamily="66" charset="-78"/>
                          <a:sym typeface="Helvetica Neue" charset="0"/>
                        </a:rPr>
                        <a:t>Monarchy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rule by a one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Kings 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during the Homeric 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Age 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firm and strong - no arguing - unified front - receive advice from counsels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weak kings brought difficulties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68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abic Typesetting" pitchFamily="66" charset="-78"/>
                          <a:ea typeface="ヒラギノ角ゴ ProN W3" charset="0"/>
                          <a:cs typeface="Arabic Typesetting" pitchFamily="66" charset="-78"/>
                          <a:sym typeface="Helvetica Neue" charset="0"/>
                        </a:rPr>
                        <a:t>Oligarchy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rule by a few (usually the elite)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Sparta; council of nobles in Athens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kept things in order - no disruptions -Athens Solon (archon) was able to bring stability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lower class became restless and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disatisfied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itchFamily="66" charset="-78"/>
                        <a:ea typeface="Helvetica Neue Light" charset="0"/>
                        <a:cs typeface="Arabic Typesetting" pitchFamily="66" charset="-78"/>
                        <a:sym typeface="Helvetica Neue Light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546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abic Typesetting" pitchFamily="66" charset="-78"/>
                          <a:ea typeface="ヒラギノ角ゴ ProN W3" charset="0"/>
                          <a:cs typeface="Arabic Typesetting" pitchFamily="66" charset="-78"/>
                          <a:sym typeface="Helvetica Neue" charset="0"/>
                        </a:rPr>
                        <a:t>Tyranny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complete control by one person - comes to power by force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rulers of Athens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Helvetica Neue Light" charset="0"/>
                          <a:cs typeface="Arabic Typesetting" pitchFamily="66" charset="-78"/>
                          <a:sym typeface="Helvetica Neue Light" charset="0"/>
                        </a:rPr>
                        <a:t>political and economic stability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ヒラギノ角ゴ ProN W3" charset="0"/>
                          <a:cs typeface="Arabic Typesetting" pitchFamily="66" charset="-78"/>
                          <a:sym typeface="Helvetica Neue Light" charset="0"/>
                        </a:rPr>
                        <a:t>Some rulers were corrupt, seeking their own advantage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73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abic Typesetting" pitchFamily="66" charset="-78"/>
                          <a:ea typeface="ヒラギノ角ゴ ProN W3" charset="0"/>
                          <a:cs typeface="Arabic Typesetting" pitchFamily="66" charset="-78"/>
                          <a:sym typeface="Helvetica Neue" charset="0"/>
                        </a:rPr>
                        <a:t>Democracy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abic Typesetting" pitchFamily="66" charset="-78"/>
                        <a:ea typeface="ヒラギノ角ゴ ProN W3" charset="0"/>
                        <a:cs typeface="Arabic Typesetting" pitchFamily="66" charset="-78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ヒラギノ角ゴ ProN W3" charset="0"/>
                          <a:cs typeface="Arabic Typesetting" pitchFamily="66" charset="-78"/>
                          <a:sym typeface="Helvetica Neue Light" charset="0"/>
                        </a:rPr>
                        <a:t>Rule by the people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ヒラギノ角ゴ ProN W3" charset="0"/>
                          <a:cs typeface="Arabic Typesetting" pitchFamily="66" charset="-78"/>
                          <a:sym typeface="Helvetica Neue Light" charset="0"/>
                        </a:rPr>
                        <a:t>Age of Pericles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itchFamily="66" charset="-78"/>
                        <a:ea typeface="ヒラギノ角ゴ ProN W3" charset="0"/>
                        <a:cs typeface="Arabic Typesetting" pitchFamily="66" charset="-78"/>
                        <a:sym typeface="Helvetica Neue Light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606060"/>
                        </a:buClr>
                        <a:buSzPct val="100000"/>
                        <a:buFont typeface="Helvetica Neue" charset="0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itchFamily="66" charset="-78"/>
                        <a:ea typeface="ヒラギノ角ゴ ProN W3" charset="0"/>
                        <a:cs typeface="Arabic Typesetting" pitchFamily="66" charset="-78"/>
                        <a:sym typeface="Helvetica Neue Light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 cstate="print"/>
          <a:srcRect l="1213" r="1292"/>
          <a:stretch>
            <a:fillRect/>
          </a:stretch>
        </p:blipFill>
        <p:spPr bwMode="auto">
          <a:xfrm>
            <a:off x="482600" y="2971800"/>
            <a:ext cx="8305800" cy="6229350"/>
          </a:xfrm>
          <a:prstGeom prst="rect">
            <a:avLst/>
          </a:prstGeom>
          <a:noFill/>
          <a:ln w="177800" cap="flat">
            <a:solidFill>
              <a:srgbClr val="E6E7E5"/>
            </a:solidFill>
            <a:prstDash val="solid"/>
            <a:miter lim="800000"/>
            <a:headEnd/>
            <a:tailEnd/>
          </a:ln>
          <a:effectLst>
            <a:outerShdw dist="190499" dir="5400000" algn="ctr" rotWithShape="0">
              <a:schemeClr val="bg2">
                <a:alpha val="29999"/>
              </a:schemeClr>
            </a:outerShdw>
          </a:effectLst>
        </p:spPr>
      </p:pic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83400" y="355600"/>
            <a:ext cx="6121400" cy="1117600"/>
          </a:xfrm>
          <a:ln/>
        </p:spPr>
        <p:txBody>
          <a:bodyPr/>
          <a:lstStyle/>
          <a:p>
            <a:r>
              <a:rPr lang="en-US" sz="9600" dirty="0">
                <a:latin typeface="Arabic Typesetting" pitchFamily="66" charset="-78"/>
                <a:cs typeface="Arabic Typesetting" pitchFamily="66" charset="-78"/>
              </a:rPr>
              <a:t>Greek Culture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1000" y="1460500"/>
            <a:ext cx="6273800" cy="762000"/>
          </a:xfrm>
          <a:ln/>
        </p:spPr>
        <p:txBody>
          <a:bodyPr/>
          <a:lstStyle/>
          <a:p>
            <a:r>
              <a:rPr lang="en-US" sz="4400" dirty="0">
                <a:latin typeface="Arabic Typesetting" pitchFamily="66" charset="-78"/>
                <a:cs typeface="Arabic Typesetting" pitchFamily="66" charset="-78"/>
              </a:rPr>
              <a:t>Chapter 3</a:t>
            </a: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59800" y="3048000"/>
            <a:ext cx="4133850" cy="42926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68400" y="685800"/>
            <a:ext cx="5600700" cy="33020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71050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8000" dirty="0">
                <a:solidFill>
                  <a:schemeClr val="bg1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Philosophers</a:t>
            </a:r>
            <a:br>
              <a:rPr lang="en-US" sz="8000" dirty="0">
                <a:solidFill>
                  <a:schemeClr val="bg1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</a:br>
            <a:r>
              <a:rPr lang="en-US" sz="4800" dirty="0">
                <a:solidFill>
                  <a:schemeClr val="bg1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Reason and Man’s wisdom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sz="4400" dirty="0">
                <a:latin typeface="Arabic Typesetting" pitchFamily="66" charset="-78"/>
                <a:cs typeface="Arabic Typesetting" pitchFamily="66" charset="-78"/>
              </a:rPr>
              <a:t>Thales - in search of universe origins within nature</a:t>
            </a:r>
          </a:p>
          <a:p>
            <a:pPr>
              <a:buFontTx/>
              <a:buBlip>
                <a:blip r:embed="rId2"/>
              </a:buBlip>
            </a:pPr>
            <a:r>
              <a:rPr lang="en-US" sz="4400" dirty="0">
                <a:latin typeface="Arabic Typesetting" pitchFamily="66" charset="-78"/>
                <a:cs typeface="Arabic Typesetting" pitchFamily="66" charset="-78"/>
              </a:rPr>
              <a:t>Socrates - truth comes through our own reasoning</a:t>
            </a:r>
          </a:p>
          <a:p>
            <a:pPr marL="1333500" lvl="2">
              <a:buFontTx/>
              <a:buBlip>
                <a:blip r:embed="rId2"/>
              </a:buBlip>
            </a:pPr>
            <a:r>
              <a:rPr lang="en-US" sz="4400" dirty="0">
                <a:latin typeface="Arabic Typesetting" pitchFamily="66" charset="-78"/>
                <a:cs typeface="Arabic Typesetting" pitchFamily="66" charset="-78"/>
              </a:rPr>
              <a:t>the more we know, the more we uncover</a:t>
            </a:r>
          </a:p>
          <a:p>
            <a:pPr marL="1333500" lvl="2">
              <a:buFontTx/>
              <a:buBlip>
                <a:blip r:embed="rId2"/>
              </a:buBlip>
            </a:pPr>
            <a:r>
              <a:rPr lang="en-US" sz="4400" dirty="0">
                <a:latin typeface="Arabic Typesetting" pitchFamily="66" charset="-78"/>
                <a:cs typeface="Arabic Typesetting" pitchFamily="66" charset="-78"/>
              </a:rPr>
              <a:t>condemned to death for questioning status quo</a:t>
            </a:r>
          </a:p>
          <a:p>
            <a:pPr marL="1333500" lvl="2">
              <a:buFontTx/>
              <a:buBlip>
                <a:blip r:embed="rId2"/>
              </a:buBlip>
            </a:pPr>
            <a:r>
              <a:rPr lang="en-US" sz="4400" dirty="0">
                <a:latin typeface="Arabic Typesetting" pitchFamily="66" charset="-78"/>
                <a:cs typeface="Arabic Typesetting" pitchFamily="66" charset="-78"/>
              </a:rPr>
              <a:t>“KNOW THYSELF”</a:t>
            </a:r>
          </a:p>
          <a:p>
            <a:pPr marL="1333500" lvl="2">
              <a:buFontTx/>
              <a:buBlip>
                <a:blip r:embed="rId2"/>
              </a:buBlip>
            </a:pPr>
            <a:r>
              <a:rPr lang="en-US" sz="4400" dirty="0">
                <a:latin typeface="Arabic Typesetting" pitchFamily="66" charset="-78"/>
                <a:cs typeface="Arabic Typesetting" pitchFamily="66" charset="-78"/>
              </a:rPr>
              <a:t>chose suicide before they could kill him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build="p" bldLvl="5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71050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6600" dirty="0" smtClean="0">
                <a:solidFill>
                  <a:schemeClr val="bg1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Philosophers </a:t>
            </a:r>
            <a:r>
              <a:rPr lang="en-US" dirty="0"/>
              <a:t/>
            </a:r>
            <a:br>
              <a:rPr lang="en-US" dirty="0"/>
            </a:br>
            <a:r>
              <a:rPr lang="en-US" sz="6600" dirty="0">
                <a:latin typeface="Arabic Typesetting" pitchFamily="66" charset="-78"/>
                <a:cs typeface="Arabic Typesetting" pitchFamily="66" charset="-78"/>
              </a:rPr>
              <a:t>(cont)</a:t>
            </a:r>
            <a:endParaRPr lang="en-US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27100" y="2133600"/>
            <a:ext cx="11290300" cy="7010400"/>
          </a:xfrm>
          <a:ln/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sz="4000" dirty="0">
                <a:latin typeface="Arabic Typesetting" pitchFamily="66" charset="-78"/>
                <a:cs typeface="Arabic Typesetting" pitchFamily="66" charset="-78"/>
              </a:rPr>
              <a:t>Plato</a:t>
            </a:r>
          </a:p>
          <a:p>
            <a:pPr marL="1333500" lvl="2">
              <a:buFontTx/>
              <a:buBlip>
                <a:blip r:embed="rId2"/>
              </a:buBlip>
            </a:pPr>
            <a:r>
              <a:rPr lang="en-US" sz="4000" dirty="0">
                <a:latin typeface="Arabic Typesetting" pitchFamily="66" charset="-78"/>
                <a:cs typeface="Arabic Typesetting" pitchFamily="66" charset="-78"/>
              </a:rPr>
              <a:t>Student of Socrates</a:t>
            </a:r>
          </a:p>
          <a:p>
            <a:pPr marL="1333500" lvl="2">
              <a:buFontTx/>
              <a:buBlip>
                <a:blip r:embed="rId2"/>
              </a:buBlip>
            </a:pPr>
            <a:r>
              <a:rPr lang="en-US" sz="4000" dirty="0">
                <a:latin typeface="Arabic Typesetting" pitchFamily="66" charset="-78"/>
                <a:cs typeface="Arabic Typesetting" pitchFamily="66" charset="-78"/>
              </a:rPr>
              <a:t>wrote </a:t>
            </a:r>
            <a:r>
              <a:rPr lang="en-US" sz="4000" dirty="0">
                <a:latin typeface="Arabic Typesetting" pitchFamily="66" charset="-78"/>
                <a:ea typeface="Palatino Italic" charset="0"/>
                <a:cs typeface="Arabic Typesetting" pitchFamily="66" charset="-78"/>
                <a:sym typeface="Palatino Italic" charset="0"/>
              </a:rPr>
              <a:t>Republic</a:t>
            </a:r>
            <a:r>
              <a:rPr lang="en-US" sz="4000" dirty="0">
                <a:latin typeface="Arabic Typesetting" pitchFamily="66" charset="-78"/>
                <a:cs typeface="Arabic Typesetting" pitchFamily="66" charset="-78"/>
              </a:rPr>
              <a:t> to describe the ideal society and govt.</a:t>
            </a:r>
          </a:p>
          <a:p>
            <a:pPr marL="1333500" lvl="2">
              <a:buFontTx/>
              <a:buBlip>
                <a:blip r:embed="rId2"/>
              </a:buBlip>
            </a:pPr>
            <a:r>
              <a:rPr lang="en-US" sz="4000" dirty="0">
                <a:latin typeface="Arabic Typesetting" pitchFamily="66" charset="-78"/>
                <a:cs typeface="Arabic Typesetting" pitchFamily="66" charset="-78"/>
              </a:rPr>
              <a:t>reality exists in “forms” outside our physical world</a:t>
            </a:r>
          </a:p>
          <a:p>
            <a:pPr>
              <a:buFontTx/>
              <a:buBlip>
                <a:blip r:embed="rId2"/>
              </a:buBlip>
            </a:pPr>
            <a:r>
              <a:rPr lang="en-US" sz="4000" dirty="0">
                <a:latin typeface="Arabic Typesetting" pitchFamily="66" charset="-78"/>
                <a:cs typeface="Arabic Typesetting" pitchFamily="66" charset="-78"/>
              </a:rPr>
              <a:t>Aristotle</a:t>
            </a:r>
          </a:p>
          <a:p>
            <a:pPr marL="1333500" lvl="2">
              <a:buFontTx/>
              <a:buBlip>
                <a:blip r:embed="rId2"/>
              </a:buBlip>
            </a:pPr>
            <a:r>
              <a:rPr lang="en-US" sz="4000" dirty="0">
                <a:latin typeface="Arabic Typesetting" pitchFamily="66" charset="-78"/>
                <a:cs typeface="Arabic Typesetting" pitchFamily="66" charset="-78"/>
              </a:rPr>
              <a:t>Student of Plato; tutor of Alexander</a:t>
            </a:r>
          </a:p>
          <a:p>
            <a:pPr marL="1333500" lvl="2">
              <a:buFontTx/>
              <a:buBlip>
                <a:blip r:embed="rId2"/>
              </a:buBlip>
            </a:pPr>
            <a:r>
              <a:rPr lang="en-US" sz="4000" dirty="0">
                <a:latin typeface="Arabic Typesetting" pitchFamily="66" charset="-78"/>
                <a:cs typeface="Arabic Typesetting" pitchFamily="66" charset="-78"/>
              </a:rPr>
              <a:t>Logic -the syllogism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build="p" bldLvl="5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71050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7200" dirty="0" smtClean="0">
                <a:solidFill>
                  <a:schemeClr val="bg1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Philosophers </a:t>
            </a:r>
            <a:r>
              <a:rPr lang="en-US" dirty="0"/>
              <a:t/>
            </a:r>
            <a:br>
              <a:rPr lang="en-US" dirty="0"/>
            </a:br>
            <a:r>
              <a:rPr lang="en-US" sz="6600" dirty="0">
                <a:latin typeface="Arabic Typesetting" pitchFamily="66" charset="-78"/>
                <a:cs typeface="Arabic Typesetting" pitchFamily="66" charset="-78"/>
              </a:rPr>
              <a:t>(cont)</a:t>
            </a:r>
            <a:endParaRPr lang="en-US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4000" y="2362200"/>
            <a:ext cx="12128500" cy="6388100"/>
          </a:xfrm>
          <a:ln/>
        </p:spPr>
        <p:txBody>
          <a:bodyPr/>
          <a:lstStyle/>
          <a:p>
            <a:pPr marL="1333500" lvl="2">
              <a:buFontTx/>
              <a:buBlip>
                <a:blip r:embed="rId2"/>
              </a:buBlip>
            </a:pPr>
            <a:r>
              <a:rPr lang="en-US" sz="4400" dirty="0">
                <a:latin typeface="Arabic Typesetting" pitchFamily="66" charset="-78"/>
                <a:cs typeface="Arabic Typesetting" pitchFamily="66" charset="-78"/>
              </a:rPr>
              <a:t>Epicureans (Epicurus)</a:t>
            </a:r>
          </a:p>
          <a:p>
            <a:pPr marL="2222500" lvl="4">
              <a:buFontTx/>
              <a:buBlip>
                <a:blip r:embed="rId2"/>
              </a:buBlip>
            </a:pPr>
            <a:r>
              <a:rPr lang="en-US" sz="4400" dirty="0">
                <a:latin typeface="Arabic Typesetting" pitchFamily="66" charset="-78"/>
                <a:cs typeface="Arabic Typesetting" pitchFamily="66" charset="-78"/>
              </a:rPr>
              <a:t>avoid pain and suffering - find happiness</a:t>
            </a:r>
          </a:p>
          <a:p>
            <a:pPr marL="1333500" lvl="2">
              <a:buFontTx/>
              <a:buBlip>
                <a:blip r:embed="rId2"/>
              </a:buBlip>
            </a:pPr>
            <a:r>
              <a:rPr lang="en-US" sz="4400" dirty="0">
                <a:latin typeface="Arabic Typesetting" pitchFamily="66" charset="-78"/>
                <a:cs typeface="Arabic Typesetting" pitchFamily="66" charset="-78"/>
              </a:rPr>
              <a:t>Stoics (Zeno)</a:t>
            </a:r>
          </a:p>
          <a:p>
            <a:pPr marL="2222500" lvl="4">
              <a:buFontTx/>
              <a:buBlip>
                <a:blip r:embed="rId2"/>
              </a:buBlip>
            </a:pPr>
            <a:r>
              <a:rPr lang="en-US" sz="4400" dirty="0">
                <a:latin typeface="Arabic Typesetting" pitchFamily="66" charset="-78"/>
                <a:cs typeface="Arabic Typesetting" pitchFamily="66" charset="-78"/>
              </a:rPr>
              <a:t>Can’t fix the universe - learn to live within it with duty and self-control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build="p" bldLvl="5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8800" dirty="0">
                <a:latin typeface="Arabic Typesetting" pitchFamily="66" charset="-78"/>
                <a:cs typeface="Arabic Typesetting" pitchFamily="66" charset="-78"/>
              </a:rPr>
              <a:t>Greek Literature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sz="4800" dirty="0">
                <a:latin typeface="Arabic Typesetting" pitchFamily="66" charset="-78"/>
                <a:cs typeface="Arabic Typesetting" pitchFamily="66" charset="-78"/>
              </a:rPr>
              <a:t>Herodotus - history of Persian Wars - bias toward Greeks</a:t>
            </a:r>
          </a:p>
          <a:p>
            <a:pPr>
              <a:buFontTx/>
              <a:buBlip>
                <a:blip r:embed="rId2"/>
              </a:buBlip>
            </a:pPr>
            <a:r>
              <a:rPr lang="en-US" sz="4800" dirty="0">
                <a:latin typeface="Arabic Typesetting" pitchFamily="66" charset="-78"/>
                <a:cs typeface="Arabic Typesetting" pitchFamily="66" charset="-78"/>
              </a:rPr>
              <a:t>Thucydides - history of Peloponnesian War - more accurate with less obvious bias</a:t>
            </a:r>
          </a:p>
          <a:p>
            <a:pPr>
              <a:buFontTx/>
              <a:buBlip>
                <a:blip r:embed="rId2"/>
              </a:buBlip>
            </a:pPr>
            <a:r>
              <a:rPr lang="en-US" sz="4800" dirty="0">
                <a:latin typeface="Arabic Typesetting" pitchFamily="66" charset="-78"/>
                <a:cs typeface="Arabic Typesetting" pitchFamily="66" charset="-78"/>
              </a:rPr>
              <a:t>Sophocles - tragedy -”</a:t>
            </a:r>
            <a:r>
              <a:rPr lang="en-US" sz="4800" dirty="0" err="1">
                <a:latin typeface="Arabic Typesetting" pitchFamily="66" charset="-78"/>
                <a:cs typeface="Arabic Typesetting" pitchFamily="66" charset="-78"/>
              </a:rPr>
              <a:t>Antigone</a:t>
            </a:r>
            <a:r>
              <a:rPr lang="en-US" sz="4800" dirty="0">
                <a:latin typeface="Arabic Typesetting" pitchFamily="66" charset="-78"/>
                <a:cs typeface="Arabic Typesetting" pitchFamily="66" charset="-78"/>
              </a:rPr>
              <a:t>”</a:t>
            </a:r>
          </a:p>
          <a:p>
            <a:pPr>
              <a:buFontTx/>
              <a:buBlip>
                <a:blip r:embed="rId2"/>
              </a:buBlip>
            </a:pPr>
            <a:r>
              <a:rPr lang="en-US" sz="4800" dirty="0">
                <a:latin typeface="Arabic Typesetting" pitchFamily="66" charset="-78"/>
                <a:cs typeface="Arabic Typesetting" pitchFamily="66" charset="-78"/>
              </a:rPr>
              <a:t>Aristophanes - comedy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build="p" bldLvl="5" autoUpdateAnimBg="0"/>
    </p:bldLst>
  </p:timing>
</p:sld>
</file>

<file path=ppt/theme/theme1.xml><?xml version="1.0" encoding="utf-8"?>
<a:theme xmlns:a="http://schemas.openxmlformats.org/drawingml/2006/main" name="Title &amp; Subtitl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Photo - 3 Up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3 Up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Photo - 3 U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 &amp; Bullets - Lef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itle &amp; Bullets - Righ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itle &amp; Bullets - 2 Colum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Photo - Vertical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Photo - Horizontal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Title - Center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Photo - 2 Up Landscap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2 Up Landscap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Photo - 2 Up Landscap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Photo - 4 Up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4 Up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Photo - 4 U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&amp; Subtitle">
  <a:themeElements>
    <a:clrScheme name="">
      <a:dk1>
        <a:srgbClr val="6D6D6D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FFFFFF"/>
      </a:accent3>
      <a:accent4>
        <a:srgbClr val="5C5C5C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Palatino Bold"/>
        <a:ea typeface="ヒラギノ明朝 ProN W6"/>
        <a:cs typeface="ヒラギノ明朝 ProN W6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&amp; Bullets">
  <a:themeElements>
    <a:clrScheme name="">
      <a:dk1>
        <a:srgbClr val="6D6D6D"/>
      </a:dk1>
      <a:lt1>
        <a:srgbClr val="FFFFFF"/>
      </a:lt1>
      <a:dk2>
        <a:srgbClr val="000000"/>
      </a:dk2>
      <a:lt2>
        <a:srgbClr val="000000"/>
      </a:lt2>
      <a:accent1>
        <a:srgbClr val="FFFEFB"/>
      </a:accent1>
      <a:accent2>
        <a:srgbClr val="333399"/>
      </a:accent2>
      <a:accent3>
        <a:srgbClr val="FFFFFF"/>
      </a:accent3>
      <a:accent4>
        <a:srgbClr val="5C5C5C"/>
      </a:accent4>
      <a:accent5>
        <a:srgbClr val="FFFEFD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Palatino Bold"/>
        <a:ea typeface="ヒラギノ明朝 ProN W6"/>
        <a:cs typeface="ヒラギノ明朝 ProN W6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2 Up Portrait &amp; Landscap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2 Up Portrait &amp; Landscap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Photo - 2 Up Portrait &amp; Landscap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hoto - 2 Up Portrai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2 Up Portrait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Photo - 2 Up Portrai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Photo - 3 Up Portrai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3 Up Portrait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Photo - 3 Up Portrai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hoto - Big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Big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Photo - Bi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, Bullets &amp; Photo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Pages>0</Pages>
  <Words>441</Words>
  <Characters>0</Characters>
  <Application>Microsoft Office PowerPoint</Application>
  <PresentationFormat>Custom</PresentationFormat>
  <Lines>0</Lines>
  <Paragraphs>100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21</vt:i4>
      </vt:variant>
      <vt:variant>
        <vt:lpstr>Slide Titles</vt:lpstr>
      </vt:variant>
      <vt:variant>
        <vt:i4>12</vt:i4>
      </vt:variant>
    </vt:vector>
  </HeadingPairs>
  <TitlesOfParts>
    <vt:vector size="33" baseType="lpstr">
      <vt:lpstr>Title &amp; Subtitle</vt:lpstr>
      <vt:lpstr>Title &amp; Bullets</vt:lpstr>
      <vt:lpstr>Title &amp; Subtitle</vt:lpstr>
      <vt:lpstr>Title &amp; Bullets</vt:lpstr>
      <vt:lpstr>Photo - 2 Up Portrait &amp; Landscape</vt:lpstr>
      <vt:lpstr>Photo - 2 Up Portrait</vt:lpstr>
      <vt:lpstr>Photo - 3 Up Portrait</vt:lpstr>
      <vt:lpstr>Photo - Big</vt:lpstr>
      <vt:lpstr>Title, Bullets &amp; Photo</vt:lpstr>
      <vt:lpstr>Photo - 3 Up</vt:lpstr>
      <vt:lpstr>Title &amp; Bullets - Left</vt:lpstr>
      <vt:lpstr>Title &amp; Bullets - Right</vt:lpstr>
      <vt:lpstr>Bullets</vt:lpstr>
      <vt:lpstr>Title - Top</vt:lpstr>
      <vt:lpstr>Title &amp; Bullets - 2 Column</vt:lpstr>
      <vt:lpstr>Blank</vt:lpstr>
      <vt:lpstr>Photo - Vertical</vt:lpstr>
      <vt:lpstr>Photo - Horizontal</vt:lpstr>
      <vt:lpstr>Title - Center</vt:lpstr>
      <vt:lpstr>Photo - 2 Up Landscape</vt:lpstr>
      <vt:lpstr>Photo - 4 Up</vt:lpstr>
      <vt:lpstr>The Greek Civilization</vt:lpstr>
      <vt:lpstr>Minoans vs. Myceneans</vt:lpstr>
      <vt:lpstr>Greek City-States</vt:lpstr>
      <vt:lpstr>Types of Government</vt:lpstr>
      <vt:lpstr>Greek Culture</vt:lpstr>
      <vt:lpstr>Philosophers Reason and Man’s wisdom</vt:lpstr>
      <vt:lpstr>Philosophers  (cont)</vt:lpstr>
      <vt:lpstr>Philosophers  (cont)</vt:lpstr>
      <vt:lpstr>Greek Literature</vt:lpstr>
      <vt:lpstr>Art</vt:lpstr>
      <vt:lpstr>Slide 11</vt:lpstr>
      <vt:lpstr>Quiz 3.1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Greek Civilization</dc:title>
  <dc:creator>Rebecca Lopez</dc:creator>
  <cp:lastModifiedBy>Rebecca Lopez</cp:lastModifiedBy>
  <cp:revision>12</cp:revision>
  <dcterms:modified xsi:type="dcterms:W3CDTF">2015-10-05T20:55:50Z</dcterms:modified>
</cp:coreProperties>
</file>